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4B4B"/>
    <a:srgbClr val="E5C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0A81-B6B2-F259-5173-C9DA17546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A6041-87DB-F685-2392-3E243D884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5035-2DE0-A2B5-AAE0-2F61F7B4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11AC2-B1A0-2CAD-87EB-3880664F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1EA99-E35B-8523-28A8-8D921B92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0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6846-A474-0162-1C36-821ECBA3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19AA9-26C8-A433-A91E-0B536EEC2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B425D-1C96-C49C-FAC4-E0C143BD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9390-2AEA-CE6F-E580-F75D64CA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344AF-CC24-CA05-C614-672ECE1F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6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5278F-3199-F4A3-05E2-2A0692ACB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F7B06-7A37-8CB7-2F6E-FEEFEA98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8FE35-EB1F-8FAF-A043-A6BFAC81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32D06-CB41-B935-3A62-520AB843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E9859-2D35-D376-1778-A645F72D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4C7E-FAE7-D8C9-C941-6413B85A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58F1A-E79E-13BF-EED2-38C133200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CB36E-3744-005F-FE63-707A9AC9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E0A5-B3D1-36C2-AFF9-E7956AE2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1D52B-1D97-8EAC-6C7D-D48F0E91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5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F7C8-5DDE-8AD5-70D7-08DFCCEA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059DF-79BE-233A-C76D-7CDBD5529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BA590-4990-6254-F449-2226E1DB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D129F-7A5B-23E3-C3ED-33CAF561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CEBB8-E671-C252-8744-33620576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96F3-29B8-782F-9A98-DE322890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1732-6F31-5552-8E33-0A9872C0B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F37A7-3CBE-A217-EFB4-0B3DC681E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D1781-2DAF-3FAF-C7D3-C91412B3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6C03-B941-7B9C-9DE9-37EE9F01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0AFAB-E4F6-5188-E71B-92D8B0B0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F08D-538F-A047-1636-57E848EE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02119-5E69-1199-052C-368C4E83A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8A86F-AD2D-F787-D1E7-A86A27190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525D1-87C1-4891-AC41-6FE52E148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ABE0F-7620-6AD9-F2A8-7FBF46826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41695-62A5-467C-1CBD-A70EAAC2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4715C-9B27-68E8-9F11-29E8F248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8819F-0FD7-1881-A6EF-7C687193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E9FE-E631-83F7-AC8D-AAC8A064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993AF-B743-3C00-95FF-176E25CC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8F8E0-A5E3-3791-1D06-FD64DB63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EE0D-C46A-87A5-4A0B-1EEE31D3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2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DCCA6-A0DE-F5BD-42DF-0FFC9A80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74F1D-44FD-ADBF-429B-12A59A5D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826F3-BA8E-A8CD-C6B6-74EAF19E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3096-6179-258B-F1AD-CF616DF7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4B84-D3B9-93F5-7224-4C24862D5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18656-7141-FD0E-DE90-30FB7E4EE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896F7-ED7D-D653-6286-C9D7F810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71022-1AB5-1E14-A67A-69564E93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81829-0E60-6276-17C4-77E7A6D6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0A13-DA5B-D9AE-0AC2-A9E4E188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B3CFA-8974-06AB-D698-51793FD81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B8DE3-6E4F-9B4E-2260-2AA867712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FE7D7-94B7-8D4B-0DFB-638903F2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55EA5-A52D-74F5-22AC-ABB60D8D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38689-14F2-AA9C-AF72-31DFB60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6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12C1B-4F6A-26D0-1751-88006E55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3FF47-3A28-B54A-06C1-61E489B8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FF1DF-730B-E0F1-3A6A-412C1A928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C82D-7FD0-4200-B5A8-E1E799C7B66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D2249-806D-DC1D-16EE-F3E91B8C6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B3DC9-811C-6EF2-D03A-A277211FF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898C-973E-4873-B25D-69EF0B8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7.jp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11.svg"/><Relationship Id="rId4" Type="http://schemas.openxmlformats.org/officeDocument/2006/relationships/image" Target="../media/image18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06819A-F45E-A6A5-F260-C158322B1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75" b="4175"/>
          <a:stretch>
            <a:fillRect/>
          </a:stretch>
        </p:blipFill>
        <p:spPr>
          <a:xfrm>
            <a:off x="-483080" y="-401129"/>
            <a:ext cx="12905118" cy="7259129"/>
          </a:xfrm>
          <a:prstGeom prst="rect">
            <a:avLst/>
          </a:prstGeom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77ECA96F-4B14-2440-30F8-2F24F6C9CA15}"/>
              </a:ext>
            </a:extLst>
          </p:cNvPr>
          <p:cNvGrpSpPr/>
          <p:nvPr/>
        </p:nvGrpSpPr>
        <p:grpSpPr>
          <a:xfrm>
            <a:off x="-413136" y="3851766"/>
            <a:ext cx="7369777" cy="2204570"/>
            <a:chOff x="0" y="1"/>
            <a:chExt cx="10949138" cy="5205838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ED6B01A-5A7E-E323-90B3-A43DAC137A57}"/>
                </a:ext>
              </a:extLst>
            </p:cNvPr>
            <p:cNvSpPr/>
            <p:nvPr/>
          </p:nvSpPr>
          <p:spPr>
            <a:xfrm>
              <a:off x="0" y="1"/>
              <a:ext cx="10949138" cy="5205838"/>
            </a:xfrm>
            <a:custGeom>
              <a:avLst/>
              <a:gdLst/>
              <a:ahLst/>
              <a:cxnLst/>
              <a:rect l="l" t="t" r="r" b="b"/>
              <a:pathLst>
                <a:path w="2777837" h="1037202">
                  <a:moveTo>
                    <a:pt x="0" y="0"/>
                  </a:moveTo>
                  <a:lnTo>
                    <a:pt x="2777837" y="0"/>
                  </a:lnTo>
                  <a:lnTo>
                    <a:pt x="2777837" y="1037202"/>
                  </a:lnTo>
                  <a:lnTo>
                    <a:pt x="0" y="1037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E0E1D35A-8DDA-70EB-086F-C0F02B2334A7}"/>
                </a:ext>
              </a:extLst>
            </p:cNvPr>
            <p:cNvSpPr txBox="1"/>
            <p:nvPr/>
          </p:nvSpPr>
          <p:spPr>
            <a:xfrm>
              <a:off x="1507163" y="500957"/>
              <a:ext cx="7917682" cy="3488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6000" spc="300" dirty="0">
                  <a:solidFill>
                    <a:srgbClr val="084B4B"/>
                  </a:solidFill>
                  <a:latin typeface="Inter"/>
                </a:rPr>
                <a:t>Finding Joy In Their Journey</a:t>
              </a:r>
              <a:endParaRPr lang="en-US" sz="2000" spc="300" dirty="0">
                <a:solidFill>
                  <a:srgbClr val="084B4B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6000"/>
                </a:lnSpc>
              </a:pPr>
              <a:endParaRPr lang="en-US" sz="6000" spc="300" dirty="0">
                <a:solidFill>
                  <a:srgbClr val="084B4B"/>
                </a:solidFill>
                <a:latin typeface="Inter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D81DDFC-2994-407B-2B0B-86D674FC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26113">
            <a:off x="7426517" y="330655"/>
            <a:ext cx="4695266" cy="293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11">
            <a:extLst>
              <a:ext uri="{FF2B5EF4-FFF2-40B4-BE49-F238E27FC236}">
                <a16:creationId xmlns:a16="http://schemas.microsoft.com/office/drawing/2014/main" id="{83204813-543A-7937-73E3-0296EECF65EB}"/>
              </a:ext>
            </a:extLst>
          </p:cNvPr>
          <p:cNvGrpSpPr/>
          <p:nvPr/>
        </p:nvGrpSpPr>
        <p:grpSpPr>
          <a:xfrm>
            <a:off x="7019752" y="4820757"/>
            <a:ext cx="6026251" cy="2084596"/>
            <a:chOff x="246128" y="0"/>
            <a:chExt cx="8035001" cy="2779461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47B30D9C-A932-D6F1-628D-5AC858A485CF}"/>
                </a:ext>
              </a:extLst>
            </p:cNvPr>
            <p:cNvSpPr txBox="1"/>
            <p:nvPr/>
          </p:nvSpPr>
          <p:spPr>
            <a:xfrm>
              <a:off x="729107" y="1203452"/>
              <a:ext cx="7552022" cy="756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1"/>
                </a:lnSpc>
              </a:pPr>
              <a:endParaRPr lang="en-US" sz="7043" dirty="0">
                <a:solidFill>
                  <a:srgbClr val="FFFFFF"/>
                </a:solidFill>
                <a:latin typeface="Footlight MT Light" panose="0204060206030A020304" pitchFamily="18" charset="0"/>
              </a:endParaRPr>
            </a:p>
          </p:txBody>
        </p:sp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1CD75A43-E576-6A7E-015B-A2D2E0152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44" r="29507"/>
            <a:stretch>
              <a:fillRect/>
            </a:stretch>
          </p:blipFill>
          <p:spPr>
            <a:xfrm>
              <a:off x="1649849" y="2077036"/>
              <a:ext cx="3570356" cy="90752"/>
            </a:xfrm>
            <a:prstGeom prst="rect">
              <a:avLst/>
            </a:prstGeom>
          </p:spPr>
        </p:pic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23B66C86-B669-2E1A-C457-D12E2AF6C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69545">
              <a:off x="373252" y="329086"/>
              <a:ext cx="1584746" cy="2061459"/>
            </a:xfrm>
            <a:prstGeom prst="rect">
              <a:avLst/>
            </a:prstGeom>
          </p:spPr>
        </p:pic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0A59740F-0225-E3B3-C67D-9834B019A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87397">
              <a:off x="246128" y="225394"/>
              <a:ext cx="1666529" cy="2554067"/>
            </a:xfrm>
            <a:prstGeom prst="rect">
              <a:avLst/>
            </a:prstGeom>
          </p:spPr>
        </p:pic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6B4F7E12-6217-53FC-62EC-8B1A56152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65626" y="0"/>
              <a:ext cx="725044" cy="779617"/>
            </a:xfrm>
            <a:prstGeom prst="rect">
              <a:avLst/>
            </a:prstGeom>
          </p:spPr>
        </p:pic>
        <p:pic>
          <p:nvPicPr>
            <p:cNvPr id="15" name="Picture 17">
              <a:extLst>
                <a:ext uri="{FF2B5EF4-FFF2-40B4-BE49-F238E27FC236}">
                  <a16:creationId xmlns:a16="http://schemas.microsoft.com/office/drawing/2014/main" id="{72F5BB42-60D9-C396-3CB9-44768D419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151241" y="0"/>
              <a:ext cx="725044" cy="779617"/>
            </a:xfrm>
            <a:prstGeom prst="rect">
              <a:avLst/>
            </a:prstGeom>
          </p:spPr>
        </p:pic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F9348C18-7962-570A-129A-AAC7368FB2E1}"/>
                </a:ext>
              </a:extLst>
            </p:cNvPr>
            <p:cNvSpPr txBox="1"/>
            <p:nvPr/>
          </p:nvSpPr>
          <p:spPr>
            <a:xfrm>
              <a:off x="2898378" y="461077"/>
              <a:ext cx="4392683" cy="52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17"/>
                </a:lnSpc>
              </a:pPr>
              <a:endParaRPr lang="en-US" sz="2319" spc="320" dirty="0">
                <a:solidFill>
                  <a:srgbClr val="FFFFFF"/>
                </a:solidFill>
                <a:latin typeface="Inter Thin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0B3F5938-7C44-1B46-1B4E-564CF3E0543D}"/>
                </a:ext>
              </a:extLst>
            </p:cNvPr>
            <p:cNvSpPr txBox="1"/>
            <p:nvPr/>
          </p:nvSpPr>
          <p:spPr>
            <a:xfrm>
              <a:off x="4711969" y="1829769"/>
              <a:ext cx="2195437" cy="52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317"/>
                </a:lnSpc>
                <a:spcBef>
                  <a:spcPct val="0"/>
                </a:spcBef>
              </a:pPr>
              <a:endParaRPr lang="en-US" sz="2319" u="none" spc="320" dirty="0">
                <a:solidFill>
                  <a:srgbClr val="FFFFFF"/>
                </a:solidFill>
                <a:latin typeface="Inter Thin"/>
              </a:endParaRPr>
            </a:p>
          </p:txBody>
        </p:sp>
      </p:grpSp>
      <p:sp>
        <p:nvSpPr>
          <p:cNvPr id="18" name="TextBox 9">
            <a:extLst>
              <a:ext uri="{FF2B5EF4-FFF2-40B4-BE49-F238E27FC236}">
                <a16:creationId xmlns:a16="http://schemas.microsoft.com/office/drawing/2014/main" id="{A59CDC62-1052-1802-367E-56258E707FAF}"/>
              </a:ext>
            </a:extLst>
          </p:cNvPr>
          <p:cNvSpPr txBox="1"/>
          <p:nvPr/>
        </p:nvSpPr>
        <p:spPr>
          <a:xfrm>
            <a:off x="656060" y="2705100"/>
            <a:ext cx="8389969" cy="1127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76"/>
              </a:lnSpc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 Avenue 1"/>
              </a:rPr>
              <a:t>The</a:t>
            </a: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 Avenue 1"/>
              </a:rPr>
              <a:t>  </a:t>
            </a: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 Avenue 1"/>
              </a:rPr>
              <a:t>@</a:t>
            </a: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 Avenue 1"/>
              </a:rPr>
              <a:t>  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 Avenue 1"/>
              </a:rPr>
              <a:t>Heart Project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 Avenue 1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045BB0-AF2C-8F6D-94F9-F49DA20D53AE}"/>
              </a:ext>
            </a:extLst>
          </p:cNvPr>
          <p:cNvGrpSpPr/>
          <p:nvPr/>
        </p:nvGrpSpPr>
        <p:grpSpPr>
          <a:xfrm>
            <a:off x="1724111" y="2724213"/>
            <a:ext cx="1628092" cy="1642514"/>
            <a:chOff x="0" y="0"/>
            <a:chExt cx="1670790" cy="176159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C167B00-0EDE-923B-EB13-566C4023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2503" y="0"/>
              <a:ext cx="1638287" cy="1761599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6B037D8-7FC9-29F4-CFD9-397E25F59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38287" cy="1761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98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B8FA91-E4D7-CF05-39B1-AA8D1C3465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175" b="41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D48036-90FB-A65D-64FC-80194A0F560B}"/>
              </a:ext>
            </a:extLst>
          </p:cNvPr>
          <p:cNvSpPr/>
          <p:nvPr/>
        </p:nvSpPr>
        <p:spPr>
          <a:xfrm>
            <a:off x="9027042" y="-116958"/>
            <a:ext cx="2456121" cy="7325832"/>
          </a:xfrm>
          <a:prstGeom prst="rect">
            <a:avLst/>
          </a:prstGeom>
          <a:solidFill>
            <a:srgbClr val="E5C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10C2D-D2D5-1CA3-EF2A-05D271519C60}"/>
              </a:ext>
            </a:extLst>
          </p:cNvPr>
          <p:cNvSpPr/>
          <p:nvPr/>
        </p:nvSpPr>
        <p:spPr>
          <a:xfrm>
            <a:off x="-370635" y="2671751"/>
            <a:ext cx="12429460" cy="3960628"/>
          </a:xfrm>
          <a:prstGeom prst="rect">
            <a:avLst/>
          </a:prstGeom>
          <a:solidFill>
            <a:srgbClr val="08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56A07C4-D1E6-CF01-0D88-ABFF326E726E}"/>
              </a:ext>
            </a:extLst>
          </p:cNvPr>
          <p:cNvSpPr txBox="1"/>
          <p:nvPr/>
        </p:nvSpPr>
        <p:spPr>
          <a:xfrm>
            <a:off x="6954585" y="234888"/>
            <a:ext cx="8389969" cy="1096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76"/>
              </a:lnSpc>
            </a:pP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 Avenue 1"/>
              </a:rPr>
              <a:t>Questions?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 Avenue 1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F8F194-C326-402A-4C2B-388F41C6D190}"/>
              </a:ext>
            </a:extLst>
          </p:cNvPr>
          <p:cNvGrpSpPr/>
          <p:nvPr/>
        </p:nvGrpSpPr>
        <p:grpSpPr>
          <a:xfrm>
            <a:off x="8166505" y="4226749"/>
            <a:ext cx="4383457" cy="1953828"/>
            <a:chOff x="179032" y="-583345"/>
            <a:chExt cx="5844608" cy="2605107"/>
          </a:xfrm>
        </p:grpSpPr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C1730DB7-1033-5E8E-C0B5-36E11A4B76E8}"/>
                </a:ext>
              </a:extLst>
            </p:cNvPr>
            <p:cNvSpPr txBox="1"/>
            <p:nvPr/>
          </p:nvSpPr>
          <p:spPr>
            <a:xfrm>
              <a:off x="530347" y="876194"/>
              <a:ext cx="5493293" cy="564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561"/>
                </a:lnSpc>
              </a:pPr>
              <a:endParaRPr lang="en-US" sz="5123" dirty="0">
                <a:solidFill>
                  <a:srgbClr val="FFFFFF"/>
                </a:solidFill>
                <a:latin typeface="Dream Avenue 1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1AC808-F6F4-AB9A-4A62-FD9C550F2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44" r="29507"/>
            <a:stretch>
              <a:fillRect/>
            </a:stretch>
          </p:blipFill>
          <p:spPr>
            <a:xfrm>
              <a:off x="1200089" y="1510822"/>
              <a:ext cx="2597054" cy="6601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53DAF06-CA8D-EC09-8438-F79995F86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569545">
              <a:off x="271501" y="239375"/>
              <a:ext cx="1152734" cy="1499492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E4220CB-4AC4-F231-A8F4-60F577BD2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87397">
              <a:off x="179032" y="163950"/>
              <a:ext cx="1212222" cy="1857812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BEC5980-97FD-1EEC-1369-92A7866D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7869" y="0"/>
              <a:ext cx="527392" cy="5670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7D0A806B-7A6A-1EBD-D98E-D4B9F9545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442490" y="-583345"/>
              <a:ext cx="527392" cy="567089"/>
            </a:xfrm>
            <a:prstGeom prst="rect">
              <a:avLst/>
            </a:prstGeom>
          </p:spPr>
        </p:pic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31F1A1E5-2741-489A-8744-439DA1062A0F}"/>
                </a:ext>
              </a:extLst>
            </p:cNvPr>
            <p:cNvSpPr txBox="1"/>
            <p:nvPr/>
          </p:nvSpPr>
          <p:spPr>
            <a:xfrm>
              <a:off x="2108261" y="329329"/>
              <a:ext cx="3195209" cy="373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412"/>
                </a:lnSpc>
              </a:pPr>
              <a:endParaRPr lang="en-US" sz="1687" spc="232" dirty="0">
                <a:solidFill>
                  <a:srgbClr val="FFFFFF"/>
                </a:solidFill>
                <a:latin typeface="Inter Thin"/>
              </a:endParaRP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2798478E-50B2-604B-800C-DE092E834D08}"/>
                </a:ext>
              </a:extLst>
            </p:cNvPr>
            <p:cNvSpPr txBox="1"/>
            <p:nvPr/>
          </p:nvSpPr>
          <p:spPr>
            <a:xfrm>
              <a:off x="3427457" y="1324908"/>
              <a:ext cx="1596948" cy="373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r">
                <a:lnSpc>
                  <a:spcPts val="2412"/>
                </a:lnSpc>
                <a:spcBef>
                  <a:spcPct val="0"/>
                </a:spcBef>
              </a:pPr>
              <a:endParaRPr lang="en-US" sz="1687" u="none" spc="232" dirty="0">
                <a:solidFill>
                  <a:srgbClr val="FFFFFF"/>
                </a:solidFill>
                <a:latin typeface="Inter Thin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0DAF5E-37D6-C7EC-0EB1-515922142091}"/>
              </a:ext>
            </a:extLst>
          </p:cNvPr>
          <p:cNvSpPr txBox="1"/>
          <p:nvPr/>
        </p:nvSpPr>
        <p:spPr>
          <a:xfrm>
            <a:off x="581246" y="3038255"/>
            <a:ext cx="346921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Inter Thin" panose="020B0604020202020204" charset="0"/>
              <a:ea typeface="Inter Thin" panose="020B0604020202020204" charset="0"/>
            </a:endParaRPr>
          </a:p>
          <a:p>
            <a:endParaRPr lang="en-US" sz="2000" dirty="0">
              <a:solidFill>
                <a:schemeClr val="bg1"/>
              </a:solidFill>
              <a:latin typeface="Inter Thin" panose="020B0604020202020204" charset="0"/>
              <a:ea typeface="Inter Thin" panose="020B0604020202020204" charset="0"/>
            </a:endParaRPr>
          </a:p>
          <a:p>
            <a:endParaRPr lang="en-US" sz="2000" dirty="0">
              <a:solidFill>
                <a:schemeClr val="bg1"/>
              </a:solidFill>
              <a:latin typeface="Inter Thin" panose="020B0604020202020204" charset="0"/>
              <a:ea typeface="Inter Thin" panose="020B060402020202020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Melonie Tindall</a:t>
            </a:r>
          </a:p>
          <a:p>
            <a:r>
              <a:rPr lang="en-US" sz="20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720.315.1039</a:t>
            </a:r>
          </a:p>
          <a:p>
            <a:r>
              <a:rPr lang="en-US" sz="16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Melonie@premierseniorservices.org</a:t>
            </a:r>
            <a:endParaRPr lang="en-US" sz="2000" dirty="0">
              <a:solidFill>
                <a:schemeClr val="bg1"/>
              </a:solidFill>
              <a:latin typeface="Inter Thin" panose="020B0604020202020204" charset="0"/>
              <a:ea typeface="Inter Thin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A2726B-22A4-8347-1A2C-70303AFBAED5}"/>
              </a:ext>
            </a:extLst>
          </p:cNvPr>
          <p:cNvSpPr txBox="1"/>
          <p:nvPr/>
        </p:nvSpPr>
        <p:spPr>
          <a:xfrm>
            <a:off x="8300498" y="2679946"/>
            <a:ext cx="3474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2000" b="0" i="1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  <a:t>Do the best you can until you know better. </a:t>
            </a:r>
            <a:br>
              <a:rPr lang="en-US" sz="2000" b="0" i="1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</a:br>
            <a:r>
              <a:rPr lang="en-US" sz="2000" b="0" i="1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  <a:t>Then when you know    </a:t>
            </a:r>
            <a:br>
              <a:rPr lang="en-US" sz="2000" b="0" i="1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</a:br>
            <a:r>
              <a:rPr lang="en-US" sz="2000" b="0" i="1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  <a:t>      better, do better. 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  <a:t>~</a:t>
            </a:r>
            <a:r>
              <a:rPr lang="en-US" sz="900" b="0" i="1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  <a:t>M. Angelou</a:t>
            </a:r>
            <a:br>
              <a:rPr lang="en-US" sz="900" b="0" i="1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</a:br>
            <a:r>
              <a:rPr lang="en-US" sz="2000" b="0" i="1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  <a:t>…</a:t>
            </a:r>
            <a:r>
              <a:rPr lang="en-US" sz="2000" b="0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  <a:t>by joining the </a:t>
            </a:r>
            <a:br>
              <a:rPr lang="en-US" sz="2000" b="0" dirty="0">
                <a:solidFill>
                  <a:schemeClr val="bg1"/>
                </a:solidFill>
                <a:effectLst/>
                <a:latin typeface="Footlight MT Light" panose="0204060206030A020304" pitchFamily="18" charset="0"/>
                <a:ea typeface="Inter Thin" panose="020B0604020202020204" charset="0"/>
              </a:rPr>
            </a:br>
            <a:r>
              <a:rPr lang="en-US" sz="1600" dirty="0">
                <a:solidFill>
                  <a:schemeClr val="bg1"/>
                </a:solidFill>
                <a:latin typeface="Footlight MT Light" panose="0204060206030A020304" pitchFamily="18" charset="0"/>
                <a:ea typeface="Inter Thin" panose="020B0604020202020204" charset="0"/>
              </a:rPr>
              <a:t>@</a:t>
            </a:r>
            <a:r>
              <a:rPr lang="en-US" sz="2000" dirty="0">
                <a:solidFill>
                  <a:schemeClr val="bg1"/>
                </a:solidFill>
                <a:latin typeface="Footlight MT Light" panose="0204060206030A020304" pitchFamily="18" charset="0"/>
                <a:ea typeface="Inter Thin" panose="020B0604020202020204" charset="0"/>
              </a:rPr>
              <a:t> Heart Project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22D13E-2610-5348-89BA-CD5C8137BB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8619"/>
          <a:stretch/>
        </p:blipFill>
        <p:spPr>
          <a:xfrm rot="20946759">
            <a:off x="4263567" y="1414767"/>
            <a:ext cx="2758902" cy="1992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520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">
            <a:extLst>
              <a:ext uri="{FF2B5EF4-FFF2-40B4-BE49-F238E27FC236}">
                <a16:creationId xmlns:a16="http://schemas.microsoft.com/office/drawing/2014/main" id="{B5C055D5-27D7-2D70-9565-FB2B5C5808ED}"/>
              </a:ext>
            </a:extLst>
          </p:cNvPr>
          <p:cNvGrpSpPr/>
          <p:nvPr/>
        </p:nvGrpSpPr>
        <p:grpSpPr>
          <a:xfrm>
            <a:off x="1424155" y="1946543"/>
            <a:ext cx="11217025" cy="1903563"/>
            <a:chOff x="0" y="0"/>
            <a:chExt cx="5774532" cy="1159132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8A50D94-8AC7-28F2-AC48-2CD644C8885F}"/>
                </a:ext>
              </a:extLst>
            </p:cNvPr>
            <p:cNvSpPr/>
            <p:nvPr/>
          </p:nvSpPr>
          <p:spPr>
            <a:xfrm>
              <a:off x="0" y="0"/>
              <a:ext cx="5774532" cy="1159132"/>
            </a:xfrm>
            <a:custGeom>
              <a:avLst/>
              <a:gdLst/>
              <a:ahLst/>
              <a:cxnLst/>
              <a:rect l="l" t="t" r="r" b="b"/>
              <a:pathLst>
                <a:path w="5774532" h="1159132">
                  <a:moveTo>
                    <a:pt x="0" y="0"/>
                  </a:moveTo>
                  <a:lnTo>
                    <a:pt x="5774532" y="0"/>
                  </a:lnTo>
                  <a:lnTo>
                    <a:pt x="5774532" y="1159132"/>
                  </a:lnTo>
                  <a:lnTo>
                    <a:pt x="0" y="1159132"/>
                  </a:lnTo>
                  <a:close/>
                </a:path>
              </a:pathLst>
            </a:custGeom>
            <a:solidFill>
              <a:srgbClr val="084B4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3E3AEF55-6178-DF36-6283-080A56C1C06E}"/>
              </a:ext>
            </a:extLst>
          </p:cNvPr>
          <p:cNvGrpSpPr/>
          <p:nvPr/>
        </p:nvGrpSpPr>
        <p:grpSpPr>
          <a:xfrm>
            <a:off x="1095498" y="2453531"/>
            <a:ext cx="657309" cy="694085"/>
            <a:chOff x="0" y="0"/>
            <a:chExt cx="1670789" cy="1761599"/>
          </a:xfrm>
        </p:grpSpPr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15AABD34-5917-C171-1631-D2BFE6883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503" y="0"/>
              <a:ext cx="1638287" cy="1761599"/>
            </a:xfrm>
            <a:prstGeom prst="rect">
              <a:avLst/>
            </a:prstGeom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A0CF5097-0632-699A-0C3E-A34FA05B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38287" cy="1761599"/>
            </a:xfrm>
            <a:prstGeom prst="rect">
              <a:avLst/>
            </a:prstGeom>
          </p:spPr>
        </p:pic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A0FD7A99-A3CF-DBFB-DA2C-844804D7567F}"/>
              </a:ext>
            </a:extLst>
          </p:cNvPr>
          <p:cNvSpPr txBox="1"/>
          <p:nvPr/>
        </p:nvSpPr>
        <p:spPr>
          <a:xfrm>
            <a:off x="1923256" y="2321004"/>
            <a:ext cx="1021882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a Great Memory Care Program Looks Like and Why it is Important to Senior Living Culture  </a:t>
            </a:r>
          </a:p>
        </p:txBody>
      </p:sp>
    </p:spTree>
    <p:extLst>
      <p:ext uri="{BB962C8B-B14F-4D97-AF65-F5344CB8AC3E}">
        <p14:creationId xmlns:p14="http://schemas.microsoft.com/office/powerpoint/2010/main" val="373908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3E9150-ADF7-CCF3-D2C8-71A4C5ECC42C}"/>
              </a:ext>
            </a:extLst>
          </p:cNvPr>
          <p:cNvSpPr/>
          <p:nvPr/>
        </p:nvSpPr>
        <p:spPr>
          <a:xfrm>
            <a:off x="3160295" y="-1"/>
            <a:ext cx="8245642" cy="7090611"/>
          </a:xfrm>
          <a:prstGeom prst="rect">
            <a:avLst/>
          </a:prstGeom>
          <a:solidFill>
            <a:srgbClr val="E5C331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7EF3E3CE-4069-31B0-C95E-6C730E51DDF4}"/>
              </a:ext>
            </a:extLst>
          </p:cNvPr>
          <p:cNvGrpSpPr/>
          <p:nvPr/>
        </p:nvGrpSpPr>
        <p:grpSpPr>
          <a:xfrm>
            <a:off x="-382386" y="2676166"/>
            <a:ext cx="5387523" cy="2280845"/>
            <a:chOff x="0" y="1614699"/>
            <a:chExt cx="8894521" cy="4439267"/>
          </a:xfrm>
          <a:solidFill>
            <a:srgbClr val="084B4B"/>
          </a:solidFill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C02E77CE-6FB3-96E6-3C57-9E11C1EDD1C8}"/>
                </a:ext>
              </a:extLst>
            </p:cNvPr>
            <p:cNvGrpSpPr/>
            <p:nvPr/>
          </p:nvGrpSpPr>
          <p:grpSpPr>
            <a:xfrm>
              <a:off x="0" y="1614699"/>
              <a:ext cx="8894521" cy="4439267"/>
              <a:chOff x="0" y="409655"/>
              <a:chExt cx="2256573" cy="1126258"/>
            </a:xfrm>
            <a:grpFill/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05A4896F-02E4-3B9B-D339-517D77643EA0}"/>
                  </a:ext>
                </a:extLst>
              </p:cNvPr>
              <p:cNvSpPr/>
              <p:nvPr/>
            </p:nvSpPr>
            <p:spPr>
              <a:xfrm>
                <a:off x="0" y="409655"/>
                <a:ext cx="2256573" cy="1126258"/>
              </a:xfrm>
              <a:custGeom>
                <a:avLst/>
                <a:gdLst/>
                <a:ahLst/>
                <a:cxnLst/>
                <a:rect l="l" t="t" r="r" b="b"/>
                <a:pathLst>
                  <a:path w="2256573" h="1207893">
                    <a:moveTo>
                      <a:pt x="0" y="0"/>
                    </a:moveTo>
                    <a:lnTo>
                      <a:pt x="2256573" y="0"/>
                    </a:lnTo>
                    <a:lnTo>
                      <a:pt x="2256573" y="1207893"/>
                    </a:lnTo>
                    <a:lnTo>
                      <a:pt x="0" y="120789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B71EA637-D434-A478-43D5-2F4132BC81AF}"/>
                </a:ext>
              </a:extLst>
            </p:cNvPr>
            <p:cNvSpPr txBox="1"/>
            <p:nvPr/>
          </p:nvSpPr>
          <p:spPr>
            <a:xfrm>
              <a:off x="1534639" y="1614699"/>
              <a:ext cx="6154765" cy="53860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endParaRPr lang="en-US" sz="3000" spc="150" dirty="0">
                <a:solidFill>
                  <a:srgbClr val="FFFFFF"/>
                </a:solidFill>
                <a:latin typeface="Josefin Sans Thin"/>
              </a:endParaRP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8AEE6D2C-2A8B-C301-531D-827C39ED5918}"/>
                </a:ext>
              </a:extLst>
            </p:cNvPr>
            <p:cNvSpPr txBox="1"/>
            <p:nvPr/>
          </p:nvSpPr>
          <p:spPr>
            <a:xfrm>
              <a:off x="1534639" y="1999429"/>
              <a:ext cx="6167465" cy="359108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2800" spc="250" dirty="0">
                  <a:solidFill>
                    <a:srgbClr val="FFFFFF"/>
                  </a:solidFill>
                  <a:latin typeface="Inter"/>
                </a:rPr>
                <a:t>   Premier Senior   </a:t>
              </a:r>
              <a:br>
                <a:rPr lang="en-US" sz="2800" spc="250" dirty="0">
                  <a:solidFill>
                    <a:srgbClr val="FFFFFF"/>
                  </a:solidFill>
                  <a:latin typeface="Inter"/>
                </a:rPr>
              </a:br>
              <a:r>
                <a:rPr lang="en-US" sz="2800" spc="250" dirty="0">
                  <a:solidFill>
                    <a:srgbClr val="FFFFFF"/>
                  </a:solidFill>
                  <a:latin typeface="Inter"/>
                </a:rPr>
                <a:t>   Services &amp;</a:t>
              </a:r>
            </a:p>
            <a:p>
              <a:pPr>
                <a:lnSpc>
                  <a:spcPts val="5000"/>
                </a:lnSpc>
              </a:pPr>
              <a:r>
                <a:rPr lang="en-US" sz="2800" spc="250" dirty="0">
                  <a:solidFill>
                    <a:srgbClr val="FFFFFF"/>
                  </a:solidFill>
                  <a:latin typeface="Inter"/>
                </a:rPr>
                <a:t>   Consulting</a:t>
              </a:r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B7EB3E81-1397-3BBB-B9F7-EA7DFCF30C1B}"/>
              </a:ext>
            </a:extLst>
          </p:cNvPr>
          <p:cNvGrpSpPr/>
          <p:nvPr/>
        </p:nvGrpSpPr>
        <p:grpSpPr>
          <a:xfrm>
            <a:off x="218509" y="3488852"/>
            <a:ext cx="657309" cy="694085"/>
            <a:chOff x="0" y="0"/>
            <a:chExt cx="1670789" cy="1761599"/>
          </a:xfrm>
        </p:grpSpPr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B3E5FBB4-0571-2916-4593-FE0153BC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503" y="0"/>
              <a:ext cx="1638287" cy="1761599"/>
            </a:xfrm>
            <a:prstGeom prst="rect">
              <a:avLst/>
            </a:prstGeom>
          </p:spPr>
        </p:pic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id="{DB0820EA-BA2A-DA15-6ED0-92490C7E9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38287" cy="17615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E1E199C-052D-93E1-73A4-372B80B1DD75}"/>
              </a:ext>
            </a:extLst>
          </p:cNvPr>
          <p:cNvSpPr txBox="1"/>
          <p:nvPr/>
        </p:nvSpPr>
        <p:spPr>
          <a:xfrm flipH="1">
            <a:off x="3715019" y="495958"/>
            <a:ext cx="75304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84B4B"/>
                </a:solidFill>
                <a:effectLst/>
                <a:latin typeface="Inter Thin" panose="020B0604020202020204" charset="0"/>
                <a:ea typeface="Inter Thin" panose="020B0604020202020204" charset="0"/>
                <a:cs typeface="Times New Roman" panose="02020603050405020304" pitchFamily="18" charset="0"/>
              </a:rPr>
              <a:t>Finding Joy in Their Journey Training - </a:t>
            </a:r>
            <a:r>
              <a:rPr lang="en-US" dirty="0">
                <a:solidFill>
                  <a:srgbClr val="084B4B"/>
                </a:solidFill>
                <a:effectLst/>
                <a:latin typeface="Inter Thin" panose="020B0604020202020204" charset="0"/>
                <a:ea typeface="Inter Thin" panose="020B0604020202020204" charset="0"/>
                <a:cs typeface="Times New Roman" panose="02020603050405020304" pitchFamily="18" charset="0"/>
              </a:rPr>
              <a:t>  focus on the Universal Worker concept and a holistic approach to address the needs of each resident and community team.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Inter Thin" panose="020B0604020202020204" charset="0"/>
              <a:ea typeface="Inter Thin" panose="020B060402020202020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60A0FAC-40C0-7950-FD10-DDB9B4CAC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03" y="2094569"/>
            <a:ext cx="4103058" cy="479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6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9A477A9-A6B0-1CD4-4BC6-247CE42A7395}"/>
              </a:ext>
            </a:extLst>
          </p:cNvPr>
          <p:cNvSpPr txBox="1"/>
          <p:nvPr/>
        </p:nvSpPr>
        <p:spPr>
          <a:xfrm>
            <a:off x="0" y="0"/>
            <a:ext cx="12192000" cy="6923943"/>
          </a:xfrm>
          <a:prstGeom prst="rect">
            <a:avLst/>
          </a:prstGeom>
          <a:solidFill>
            <a:srgbClr val="084B4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1C32A916-3B9D-4A0C-078C-B1EB06B72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0" t="-877" r="10058" b="877"/>
          <a:stretch/>
        </p:blipFill>
        <p:spPr>
          <a:xfrm>
            <a:off x="6704389" y="-76933"/>
            <a:ext cx="5117431" cy="7011866"/>
          </a:xfrm>
          <a:prstGeom prst="rect">
            <a:avLst/>
          </a:prstGeom>
        </p:spPr>
      </p:pic>
      <p:grpSp>
        <p:nvGrpSpPr>
          <p:cNvPr id="21" name="Group 11">
            <a:extLst>
              <a:ext uri="{FF2B5EF4-FFF2-40B4-BE49-F238E27FC236}">
                <a16:creationId xmlns:a16="http://schemas.microsoft.com/office/drawing/2014/main" id="{9C39BBD4-014A-7438-675F-EEFB84A77439}"/>
              </a:ext>
            </a:extLst>
          </p:cNvPr>
          <p:cNvGrpSpPr/>
          <p:nvPr/>
        </p:nvGrpSpPr>
        <p:grpSpPr>
          <a:xfrm>
            <a:off x="369386" y="353289"/>
            <a:ext cx="657309" cy="694085"/>
            <a:chOff x="0" y="0"/>
            <a:chExt cx="1670789" cy="1761599"/>
          </a:xfrm>
        </p:grpSpPr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425D436E-5C5D-61F9-61C5-3153C0E30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503" y="0"/>
              <a:ext cx="1638287" cy="1761599"/>
            </a:xfrm>
            <a:prstGeom prst="rect">
              <a:avLst/>
            </a:prstGeom>
          </p:spPr>
        </p:pic>
        <p:pic>
          <p:nvPicPr>
            <p:cNvPr id="25" name="Picture 13">
              <a:extLst>
                <a:ext uri="{FF2B5EF4-FFF2-40B4-BE49-F238E27FC236}">
                  <a16:creationId xmlns:a16="http://schemas.microsoft.com/office/drawing/2014/main" id="{BF90392A-5A61-3716-A8F2-CC91FED4D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38287" cy="1761599"/>
            </a:xfrm>
            <a:prstGeom prst="rect">
              <a:avLst/>
            </a:prstGeom>
          </p:spPr>
        </p:pic>
      </p:grpSp>
      <p:sp>
        <p:nvSpPr>
          <p:cNvPr id="28" name="TextBox 10">
            <a:extLst>
              <a:ext uri="{FF2B5EF4-FFF2-40B4-BE49-F238E27FC236}">
                <a16:creationId xmlns:a16="http://schemas.microsoft.com/office/drawing/2014/main" id="{226380DE-E87F-8FC7-4E04-6A9DF64EDE77}"/>
              </a:ext>
            </a:extLst>
          </p:cNvPr>
          <p:cNvSpPr txBox="1"/>
          <p:nvPr/>
        </p:nvSpPr>
        <p:spPr>
          <a:xfrm>
            <a:off x="1206413" y="605211"/>
            <a:ext cx="5550078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latin typeface="Inter"/>
              </a:rPr>
              <a:t>Finding Joy In Their Journey</a:t>
            </a:r>
            <a:endParaRPr lang="en-US" sz="2400" spc="300" dirty="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BC70A5-6C4B-3720-7B47-3D674B94D3DE}"/>
              </a:ext>
            </a:extLst>
          </p:cNvPr>
          <p:cNvSpPr txBox="1"/>
          <p:nvPr/>
        </p:nvSpPr>
        <p:spPr>
          <a:xfrm>
            <a:off x="564239" y="2541471"/>
            <a:ext cx="553176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Attain fundamental education on dementia and dementia care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Learn </a:t>
            </a:r>
            <a:r>
              <a:rPr lang="en-US" sz="18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communication techniques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Foster </a:t>
            </a:r>
            <a:r>
              <a:rPr lang="en-US" sz="18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sensitivity and respect for residents living with dementia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Implement </a:t>
            </a:r>
            <a:r>
              <a:rPr lang="en-US" sz="18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sensitive approaches for assisting residents with activities of daily living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Improve </a:t>
            </a:r>
            <a:r>
              <a:rPr lang="en-US" sz="18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the quality of life and quality of care of residents living with dementia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CCE9B-A85C-1D79-EAB5-72E2EDBBBE68}"/>
              </a:ext>
            </a:extLst>
          </p:cNvPr>
          <p:cNvSpPr/>
          <p:nvPr/>
        </p:nvSpPr>
        <p:spPr>
          <a:xfrm>
            <a:off x="0" y="1219964"/>
            <a:ext cx="6836735" cy="705853"/>
          </a:xfrm>
          <a:prstGeom prst="rect">
            <a:avLst/>
          </a:prstGeom>
          <a:solidFill>
            <a:srgbClr val="E5C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4B4B"/>
                </a:solidFill>
              </a:rPr>
              <a:t> 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3AF47-B85B-6696-9BF3-40535DD19852}"/>
              </a:ext>
            </a:extLst>
          </p:cNvPr>
          <p:cNvSpPr txBox="1"/>
          <p:nvPr/>
        </p:nvSpPr>
        <p:spPr>
          <a:xfrm>
            <a:off x="584684" y="1368224"/>
            <a:ext cx="72302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50" dirty="0">
                <a:solidFill>
                  <a:srgbClr val="084B4B"/>
                </a:solidFill>
                <a:latin typeface="Inter"/>
              </a:rPr>
              <a:t>A resident-centric programmatic approach </a:t>
            </a:r>
            <a:endParaRPr lang="en-US" sz="2400" spc="150" dirty="0">
              <a:solidFill>
                <a:srgbClr val="084B4B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6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ew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E78A67D-477A-5802-2E4F-5FF63465D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36042" r="15831"/>
          <a:stretch/>
        </p:blipFill>
        <p:spPr>
          <a:xfrm>
            <a:off x="7588970" y="598348"/>
            <a:ext cx="4191614" cy="56613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27ADB2-5C2B-73C2-B476-9644DA37EBC9}"/>
              </a:ext>
            </a:extLst>
          </p:cNvPr>
          <p:cNvSpPr/>
          <p:nvPr/>
        </p:nvSpPr>
        <p:spPr>
          <a:xfrm>
            <a:off x="0" y="0"/>
            <a:ext cx="7588970" cy="6858000"/>
          </a:xfrm>
          <a:prstGeom prst="rect">
            <a:avLst/>
          </a:prstGeom>
          <a:solidFill>
            <a:srgbClr val="E5C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5C33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159B5-3520-7FE3-EC07-934DA74D166A}"/>
              </a:ext>
            </a:extLst>
          </p:cNvPr>
          <p:cNvSpPr/>
          <p:nvPr/>
        </p:nvSpPr>
        <p:spPr>
          <a:xfrm>
            <a:off x="0" y="1219964"/>
            <a:ext cx="7940843" cy="705853"/>
          </a:xfrm>
          <a:prstGeom prst="rect">
            <a:avLst/>
          </a:prstGeom>
          <a:solidFill>
            <a:srgbClr val="08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FB027EBD-6467-25DD-B57D-E8F7C0CDC702}"/>
              </a:ext>
            </a:extLst>
          </p:cNvPr>
          <p:cNvGrpSpPr/>
          <p:nvPr/>
        </p:nvGrpSpPr>
        <p:grpSpPr>
          <a:xfrm>
            <a:off x="295187" y="397549"/>
            <a:ext cx="657309" cy="694085"/>
            <a:chOff x="0" y="0"/>
            <a:chExt cx="1670789" cy="1761599"/>
          </a:xfrm>
        </p:grpSpPr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7AEC78BA-ED2E-C83E-5C53-D1DADFD22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503" y="0"/>
              <a:ext cx="1638287" cy="1761599"/>
            </a:xfrm>
            <a:prstGeom prst="rect">
              <a:avLst/>
            </a:prstGeom>
          </p:spPr>
        </p:pic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6FF1AC93-4871-4CC5-A962-2EC1A1DF2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38287" cy="1761599"/>
            </a:xfrm>
            <a:prstGeom prst="rect">
              <a:avLst/>
            </a:prstGeom>
          </p:spPr>
        </p:pic>
      </p:grpSp>
      <p:sp>
        <p:nvSpPr>
          <p:cNvPr id="4" name="TextBox 10">
            <a:extLst>
              <a:ext uri="{FF2B5EF4-FFF2-40B4-BE49-F238E27FC236}">
                <a16:creationId xmlns:a16="http://schemas.microsoft.com/office/drawing/2014/main" id="{DC294A02-78F7-85D4-6E23-0187D35AE225}"/>
              </a:ext>
            </a:extLst>
          </p:cNvPr>
          <p:cNvSpPr txBox="1"/>
          <p:nvPr/>
        </p:nvSpPr>
        <p:spPr>
          <a:xfrm>
            <a:off x="1206413" y="605211"/>
            <a:ext cx="5550078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spc="300" dirty="0">
                <a:solidFill>
                  <a:srgbClr val="084B4B"/>
                </a:solidFill>
                <a:latin typeface="Inter"/>
              </a:rPr>
              <a:t>Finding Joy In Their Journey</a:t>
            </a:r>
            <a:endParaRPr lang="en-US" sz="2400" spc="300" dirty="0">
              <a:solidFill>
                <a:srgbClr val="084B4B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3EB0A6-2588-73FA-C892-D4A13271A01B}"/>
              </a:ext>
            </a:extLst>
          </p:cNvPr>
          <p:cNvSpPr txBox="1"/>
          <p:nvPr/>
        </p:nvSpPr>
        <p:spPr>
          <a:xfrm>
            <a:off x="584684" y="1368224"/>
            <a:ext cx="72302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300" dirty="0">
                <a:solidFill>
                  <a:srgbClr val="FFFFFF"/>
                </a:solidFill>
                <a:latin typeface="Inter"/>
              </a:rPr>
              <a:t>Training Curriculum</a:t>
            </a:r>
            <a:endParaRPr lang="en-US" sz="2400" spc="300" dirty="0">
              <a:solidFill>
                <a:srgbClr val="FFFFFF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CE6E9-32DC-33A8-479C-9341EE36C2AA}"/>
              </a:ext>
            </a:extLst>
          </p:cNvPr>
          <p:cNvSpPr txBox="1"/>
          <p:nvPr/>
        </p:nvSpPr>
        <p:spPr>
          <a:xfrm>
            <a:off x="768112" y="2171238"/>
            <a:ext cx="6404618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Inter Thin"/>
              </a:rPr>
              <a:t>Introduction to Dementia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QOL/QUAPI, Admissions/Move Outs, A Fresh Approach to Care</a:t>
            </a:r>
          </a:p>
          <a:p>
            <a:pPr marL="285750" indent="-28575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Communication, Aggressive Behaviors, Sexuality and Intimacy</a:t>
            </a:r>
          </a:p>
          <a:p>
            <a:pPr marL="285750" indent="-28575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IDFont+F1"/>
              </a:rPr>
              <a:t>Activities of Daily Living</a:t>
            </a:r>
          </a:p>
          <a:p>
            <a:pPr marL="285750" indent="-28575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Dining Experience, Snacks, Hydration</a:t>
            </a:r>
          </a:p>
          <a:p>
            <a:pPr marL="285750" indent="-28575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Life Engagement Activity Program, Best Engagement Solutions in the Marketplace, Authentic Living Skills </a:t>
            </a:r>
            <a:r>
              <a:rPr lang="en-US" dirty="0">
                <a:latin typeface="CIDFont+F1"/>
              </a:rPr>
              <a:t>S</a:t>
            </a:r>
            <a:r>
              <a:rPr lang="en-US" sz="1800" b="0" i="0" u="none" strike="noStrike" baseline="0" dirty="0">
                <a:latin typeface="CIDFont+F1"/>
              </a:rPr>
              <a:t>tations</a:t>
            </a:r>
          </a:p>
          <a:p>
            <a:pPr marL="285750" indent="-28575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Every Department and Discipline has a Role </a:t>
            </a:r>
          </a:p>
          <a:p>
            <a:pPr marL="285750" indent="-28575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Family Support and Involvement, Family Council, Family/Staff Interactions</a:t>
            </a:r>
          </a:p>
          <a:p>
            <a:pPr marL="285750" indent="-285750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1"/>
              </a:rPr>
              <a:t>Managing Stress in the Workplace</a:t>
            </a:r>
          </a:p>
          <a:p>
            <a:pPr algn="l"/>
            <a:endParaRPr lang="en-US" dirty="0">
              <a:latin typeface="Inter Thin"/>
            </a:endParaRPr>
          </a:p>
        </p:txBody>
      </p:sp>
    </p:spTree>
    <p:extLst>
      <p:ext uri="{BB962C8B-B14F-4D97-AF65-F5344CB8AC3E}">
        <p14:creationId xmlns:p14="http://schemas.microsoft.com/office/powerpoint/2010/main" val="356227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ew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39B0A43F-4AF0-E033-21EB-09C0EF05B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801" t="7982" r="972" b="6225"/>
          <a:stretch/>
        </p:blipFill>
        <p:spPr>
          <a:xfrm>
            <a:off x="-73010" y="0"/>
            <a:ext cx="12348005" cy="701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C405B8-0B61-41F2-DBA9-D99D7EA50AE0}"/>
              </a:ext>
            </a:extLst>
          </p:cNvPr>
          <p:cNvSpPr/>
          <p:nvPr/>
        </p:nvSpPr>
        <p:spPr>
          <a:xfrm>
            <a:off x="4042612" y="-152400"/>
            <a:ext cx="6946230" cy="7162800"/>
          </a:xfrm>
          <a:prstGeom prst="rect">
            <a:avLst/>
          </a:prstGeom>
          <a:solidFill>
            <a:srgbClr val="084B4B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1B001-3E9E-7753-4749-218912E9BFB0}"/>
              </a:ext>
            </a:extLst>
          </p:cNvPr>
          <p:cNvSpPr/>
          <p:nvPr/>
        </p:nvSpPr>
        <p:spPr>
          <a:xfrm>
            <a:off x="-309808" y="4531895"/>
            <a:ext cx="4828674" cy="1604210"/>
          </a:xfrm>
          <a:prstGeom prst="rect">
            <a:avLst/>
          </a:prstGeom>
          <a:solidFill>
            <a:srgbClr val="E5C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84B4B"/>
                </a:solidFill>
                <a:latin typeface="Inter Thin" panose="020B0604020202020204" charset="0"/>
                <a:ea typeface="Inter Thin" panose="020B0604020202020204" charset="0"/>
              </a:rPr>
              <a:t>Training Deliverables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5AF86EE-DEE7-0E65-F0AF-E12CD4F6F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59" y="1087601"/>
            <a:ext cx="3214599" cy="3757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E9F49-8939-9549-44BE-3E3E37163E0E}"/>
              </a:ext>
            </a:extLst>
          </p:cNvPr>
          <p:cNvSpPr txBox="1"/>
          <p:nvPr/>
        </p:nvSpPr>
        <p:spPr>
          <a:xfrm>
            <a:off x="4518866" y="2478505"/>
            <a:ext cx="62985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1027113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Inter Thin" panose="020B0604020202020204" charset="0"/>
                <a:ea typeface="Inter Thin" panose="020B0604020202020204" charset="0"/>
                <a:cs typeface="Times New Roman" panose="02020603050405020304" pitchFamily="18" charset="0"/>
              </a:rPr>
              <a:t>Have an in depth understanding of dementia</a:t>
            </a:r>
          </a:p>
          <a:p>
            <a:pPr marL="342900" lvl="1" indent="-342900" defTabSz="1027113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Inter Thin" panose="020B0604020202020204" charset="0"/>
                <a:ea typeface="Inter Thin" panose="020B0604020202020204" charset="0"/>
                <a:cs typeface="Times New Roman" panose="02020603050405020304" pitchFamily="18" charset="0"/>
              </a:rPr>
              <a:t>Identify common causes of aggressive, repetitive, and sundowning behaviors in adults</a:t>
            </a:r>
          </a:p>
          <a:p>
            <a:pPr marL="342900" lvl="1" indent="-342900" defTabSz="1027113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Inter Thin" panose="020B0604020202020204" charset="0"/>
                <a:ea typeface="Inter Thin" panose="020B0604020202020204" charset="0"/>
                <a:cs typeface="Times New Roman" panose="02020603050405020304" pitchFamily="18" charset="0"/>
              </a:rPr>
              <a:t>Describe behavioral/care interventions that may be used to prevent or reduce difficult care situations.</a:t>
            </a:r>
          </a:p>
          <a:p>
            <a:pPr marL="342900" lvl="1" indent="-342900" defTabSz="1027113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Inter Thin" panose="020B0604020202020204" charset="0"/>
                <a:ea typeface="Inter Thin" panose="020B0604020202020204" charset="0"/>
                <a:cs typeface="Times New Roman" panose="02020603050405020304" pitchFamily="18" charset="0"/>
              </a:rPr>
              <a:t>Describe challenges related to caregiver stress and utilize stress reduction techniques</a:t>
            </a:r>
          </a:p>
          <a:p>
            <a:pPr marL="342900" lvl="1" indent="-342900" defTabSz="1027113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Inter Thin" panose="020B0604020202020204" charset="0"/>
                <a:ea typeface="Inter Thin" panose="020B0604020202020204" charset="0"/>
                <a:cs typeface="Times New Roman" panose="02020603050405020304" pitchFamily="18" charset="0"/>
              </a:rPr>
              <a:t>Learn alternative activity interventions that are success-oriented and failure-free</a:t>
            </a:r>
            <a:endParaRPr lang="en-US" sz="1600" dirty="0">
              <a:solidFill>
                <a:schemeClr val="bg1"/>
              </a:solidFill>
              <a:effectLst/>
              <a:latin typeface="Inter Thin" panose="020B0604020202020204" charset="0"/>
              <a:ea typeface="Inter Thin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199DD254-616A-D8F4-5897-C9B37765C3EE}"/>
              </a:ext>
            </a:extLst>
          </p:cNvPr>
          <p:cNvGrpSpPr/>
          <p:nvPr/>
        </p:nvGrpSpPr>
        <p:grpSpPr>
          <a:xfrm>
            <a:off x="369386" y="353289"/>
            <a:ext cx="657309" cy="694085"/>
            <a:chOff x="0" y="0"/>
            <a:chExt cx="1670789" cy="1761599"/>
          </a:xfrm>
        </p:grpSpPr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07CF7B34-9EBB-67C5-7F6D-C46D1004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503" y="0"/>
              <a:ext cx="1638287" cy="1761599"/>
            </a:xfrm>
            <a:prstGeom prst="rect">
              <a:avLst/>
            </a:prstGeom>
          </p:spPr>
        </p:pic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10214008-9F9B-9A6F-75CC-7CD1CA33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38287" cy="1761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38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ADADEFE3-191B-837A-CB80-11001882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-102" t="-50" r="1726" b="1025"/>
          <a:stretch/>
        </p:blipFill>
        <p:spPr>
          <a:xfrm>
            <a:off x="3883215" y="731165"/>
            <a:ext cx="7830359" cy="5395669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AA6E29-D699-7D64-1482-34C5D6FEFDFA}"/>
              </a:ext>
            </a:extLst>
          </p:cNvPr>
          <p:cNvSpPr/>
          <p:nvPr/>
        </p:nvSpPr>
        <p:spPr>
          <a:xfrm>
            <a:off x="818147" y="1620253"/>
            <a:ext cx="5277853" cy="4251158"/>
          </a:xfrm>
          <a:prstGeom prst="rect">
            <a:avLst/>
          </a:prstGeom>
          <a:solidFill>
            <a:srgbClr val="08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kern="1200" dirty="0">
              <a:solidFill>
                <a:schemeClr val="bg1"/>
              </a:solidFill>
              <a:effectLst/>
              <a:latin typeface="Inter Thin" panose="020B0604020202020204" charset="0"/>
              <a:ea typeface="Inter Thin" panose="020B060402020202020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kern="1200" dirty="0">
                <a:solidFill>
                  <a:schemeClr val="bg1"/>
                </a:solidFill>
                <a:effectLst/>
                <a:latin typeface="Inter Thin" panose="020B0604020202020204" charset="0"/>
                <a:ea typeface="Inter Thin" panose="020B0604020202020204" charset="0"/>
              </a:rPr>
              <a:t>OPPORTUNITIES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kern="12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1-year support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CMP application, project management &amp; evaluation reports all done by ADC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kern="1200" dirty="0">
              <a:solidFill>
                <a:schemeClr val="bg1"/>
              </a:solidFill>
              <a:effectLst/>
              <a:latin typeface="Inter Thin" panose="020B0604020202020204" charset="0"/>
              <a:ea typeface="Inter Thin" panose="020B060402020202020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kern="1200" dirty="0">
              <a:solidFill>
                <a:schemeClr val="bg1"/>
              </a:solidFill>
              <a:effectLst/>
              <a:latin typeface="Inter Thin" panose="020B0604020202020204" charset="0"/>
              <a:ea typeface="Inter Thin" panose="020B060402020202020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kern="12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GOALS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kern="12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Enrich the quality of life of Skilled Nursing and </a:t>
            </a:r>
            <a:r>
              <a:rPr lang="en-US" sz="18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Life Plan Community </a:t>
            </a:r>
            <a:r>
              <a:rPr lang="en-US" sz="1800" kern="12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residents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kern="1200" dirty="0">
                <a:solidFill>
                  <a:schemeClr val="bg1"/>
                </a:solidFill>
                <a:effectLst/>
                <a:latin typeface="Inter Thin" panose="020B0604020202020204" charset="0"/>
                <a:ea typeface="Inter Thin" panose="020B0604020202020204" charset="0"/>
              </a:rPr>
              <a:t>Improve interactions between staff and the residents in their care</a:t>
            </a: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2BFE4-D6F8-D1BD-C016-5E317F6CCDF7}"/>
              </a:ext>
            </a:extLst>
          </p:cNvPr>
          <p:cNvSpPr/>
          <p:nvPr/>
        </p:nvSpPr>
        <p:spPr>
          <a:xfrm>
            <a:off x="6096000" y="5177326"/>
            <a:ext cx="5277853" cy="694085"/>
          </a:xfrm>
          <a:prstGeom prst="rect">
            <a:avLst/>
          </a:prstGeom>
          <a:solidFill>
            <a:srgbClr val="E5C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84B4B"/>
                </a:solidFill>
                <a:latin typeface="Inter Thin" panose="020B0604020202020204" charset="0"/>
                <a:ea typeface="Inter Thin" panose="020B0604020202020204" charset="0"/>
              </a:rPr>
              <a:t>Project Opportunities &amp; Goals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CA580B9B-F0E9-1E85-14CD-0A7A2FC8229B}"/>
              </a:ext>
            </a:extLst>
          </p:cNvPr>
          <p:cNvGrpSpPr/>
          <p:nvPr/>
        </p:nvGrpSpPr>
        <p:grpSpPr>
          <a:xfrm>
            <a:off x="5690505" y="3428999"/>
            <a:ext cx="657309" cy="694085"/>
            <a:chOff x="0" y="0"/>
            <a:chExt cx="1670789" cy="1761599"/>
          </a:xfrm>
        </p:grpSpPr>
        <p:pic>
          <p:nvPicPr>
            <p:cNvPr id="4" name="Picture 12">
              <a:extLst>
                <a:ext uri="{FF2B5EF4-FFF2-40B4-BE49-F238E27FC236}">
                  <a16:creationId xmlns:a16="http://schemas.microsoft.com/office/drawing/2014/main" id="{7C344172-2044-29D4-3AFD-C9BB2FC0E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503" y="0"/>
              <a:ext cx="1638287" cy="1761599"/>
            </a:xfrm>
            <a:prstGeom prst="rect">
              <a:avLst/>
            </a:prstGeom>
          </p:spPr>
        </p:pic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63A3F33A-B9AA-ACEA-6854-FE0D3512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38287" cy="1761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40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BD9B74-79AB-5992-8E89-7E24E5E6BC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b="8711"/>
          <a:stretch/>
        </p:blipFill>
        <p:spPr>
          <a:xfrm>
            <a:off x="-192505" y="0"/>
            <a:ext cx="12496800" cy="68797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236618-4F71-6555-12FB-4AAE5D6DD4CB}"/>
              </a:ext>
            </a:extLst>
          </p:cNvPr>
          <p:cNvSpPr/>
          <p:nvPr/>
        </p:nvSpPr>
        <p:spPr>
          <a:xfrm>
            <a:off x="1307431" y="969372"/>
            <a:ext cx="9577137" cy="5463512"/>
          </a:xfrm>
          <a:prstGeom prst="rect">
            <a:avLst/>
          </a:prstGeom>
          <a:solidFill>
            <a:srgbClr val="084B4B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1E4E5-9C2E-ECFC-42EE-A0992458E291}"/>
              </a:ext>
            </a:extLst>
          </p:cNvPr>
          <p:cNvSpPr txBox="1"/>
          <p:nvPr/>
        </p:nvSpPr>
        <p:spPr>
          <a:xfrm>
            <a:off x="1720319" y="2070984"/>
            <a:ext cx="88636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000" spc="109" dirty="0">
                <a:solidFill>
                  <a:schemeClr val="bg1"/>
                </a:solidFill>
                <a:latin typeface="Inter Thin"/>
              </a:rPr>
              <a:t> Virtual training for your convenience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000" spc="109" dirty="0">
                <a:solidFill>
                  <a:schemeClr val="bg1"/>
                </a:solidFill>
                <a:latin typeface="Inter Thin"/>
              </a:rPr>
              <a:t>Program manual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000" spc="109" dirty="0">
                <a:solidFill>
                  <a:schemeClr val="bg1"/>
                </a:solidFill>
                <a:latin typeface="Inter Thin"/>
              </a:rPr>
              <a:t>Printable PDF workbook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000" spc="109" dirty="0">
                <a:solidFill>
                  <a:schemeClr val="bg1"/>
                </a:solidFill>
                <a:latin typeface="Inter Thin"/>
              </a:rPr>
              <a:t>Annual  virtual refresher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000" spc="109" dirty="0">
                <a:solidFill>
                  <a:schemeClr val="bg1"/>
                </a:solidFill>
                <a:latin typeface="Inter Thin"/>
              </a:rPr>
              <a:t>Unlimited calls/zoom calls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000" spc="109" dirty="0">
                <a:solidFill>
                  <a:schemeClr val="bg1"/>
                </a:solidFill>
                <a:latin typeface="Inter Thin"/>
              </a:rPr>
              <a:t>Train the trainer updates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F585BB-C5BB-DE38-84B3-B4708DEC2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4" r="29507"/>
          <a:stretch>
            <a:fillRect/>
          </a:stretch>
        </p:blipFill>
        <p:spPr>
          <a:xfrm flipV="1">
            <a:off x="3892898" y="1693714"/>
            <a:ext cx="7919303" cy="457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CB572D-E298-7534-17CE-EFE7A8513B90}"/>
              </a:ext>
            </a:extLst>
          </p:cNvPr>
          <p:cNvGrpSpPr/>
          <p:nvPr/>
        </p:nvGrpSpPr>
        <p:grpSpPr>
          <a:xfrm>
            <a:off x="3544898" y="1208753"/>
            <a:ext cx="5246547" cy="801592"/>
            <a:chOff x="4010116" y="1208753"/>
            <a:chExt cx="5246547" cy="8015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24CCDD-CFAB-8E01-7627-21844A479F82}"/>
                </a:ext>
              </a:extLst>
            </p:cNvPr>
            <p:cNvSpPr txBox="1"/>
            <p:nvPr/>
          </p:nvSpPr>
          <p:spPr>
            <a:xfrm>
              <a:off x="4230928" y="1208753"/>
              <a:ext cx="5025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Inter Thin" panose="020B0604020202020204" charset="0"/>
                  <a:ea typeface="Inter Thin" panose="020B0604020202020204" charset="0"/>
                </a:rPr>
                <a:t>@</a:t>
              </a:r>
              <a:r>
                <a:rPr lang="en-US" sz="2800" dirty="0">
                  <a:solidFill>
                    <a:schemeClr val="bg1"/>
                  </a:solidFill>
                  <a:latin typeface="Inter Thin" panose="020B0604020202020204" charset="0"/>
                  <a:ea typeface="Inter Thin" panose="020B0604020202020204" charset="0"/>
                </a:rPr>
                <a:t>   Heart Project Deliverables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411BCC0-5256-17F0-07BC-918666FB2CF2}"/>
                </a:ext>
              </a:extLst>
            </p:cNvPr>
            <p:cNvGrpSpPr/>
            <p:nvPr/>
          </p:nvGrpSpPr>
          <p:grpSpPr>
            <a:xfrm>
              <a:off x="4010116" y="1208753"/>
              <a:ext cx="794554" cy="801592"/>
              <a:chOff x="0" y="0"/>
              <a:chExt cx="1670790" cy="176159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7B7EA468-4EBD-35E5-F9B7-0E85F7C095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503" y="0"/>
                <a:ext cx="1638287" cy="176159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3BDE56B1-85DD-9651-DB3E-EA72D5CE2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638287" cy="17615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5523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C3682C-A173-5511-693A-AB5841CB4D1B}"/>
              </a:ext>
            </a:extLst>
          </p:cNvPr>
          <p:cNvSpPr/>
          <p:nvPr/>
        </p:nvSpPr>
        <p:spPr>
          <a:xfrm>
            <a:off x="558179" y="-116958"/>
            <a:ext cx="3250081" cy="6974958"/>
          </a:xfrm>
          <a:prstGeom prst="rect">
            <a:avLst/>
          </a:prstGeom>
          <a:solidFill>
            <a:srgbClr val="08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30EB86A-AD45-ADB1-5E28-3A7BF93E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09" y="-843094"/>
            <a:ext cx="8264114" cy="96588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EBCB2A-4061-56C8-3835-B095213CB401}"/>
              </a:ext>
            </a:extLst>
          </p:cNvPr>
          <p:cNvSpPr/>
          <p:nvPr/>
        </p:nvSpPr>
        <p:spPr>
          <a:xfrm>
            <a:off x="3395366" y="1820822"/>
            <a:ext cx="8424967" cy="4497574"/>
          </a:xfrm>
          <a:prstGeom prst="rect">
            <a:avLst/>
          </a:prstGeom>
          <a:solidFill>
            <a:srgbClr val="E5C331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9BEC35-F174-086E-0656-C39FFAB1FAAD}"/>
              </a:ext>
            </a:extLst>
          </p:cNvPr>
          <p:cNvGrpSpPr/>
          <p:nvPr/>
        </p:nvGrpSpPr>
        <p:grpSpPr>
          <a:xfrm>
            <a:off x="3173788" y="1820822"/>
            <a:ext cx="9445490" cy="4681432"/>
            <a:chOff x="1855112" y="1852087"/>
            <a:chExt cx="9445490" cy="4681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517932-58EA-AE3F-B15E-789D4C926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521" r="8265"/>
            <a:stretch/>
          </p:blipFill>
          <p:spPr>
            <a:xfrm rot="21033844">
              <a:off x="1855112" y="1852087"/>
              <a:ext cx="1341693" cy="9890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 descr="A picture containing person, posing&#10;&#10;Description automatically generated">
              <a:extLst>
                <a:ext uri="{FF2B5EF4-FFF2-40B4-BE49-F238E27FC236}">
                  <a16:creationId xmlns:a16="http://schemas.microsoft.com/office/drawing/2014/main" id="{D2C95ED1-97DB-800D-58A8-DA07D1A2D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45" r="11498"/>
            <a:stretch/>
          </p:blipFill>
          <p:spPr>
            <a:xfrm>
              <a:off x="1994092" y="3074923"/>
              <a:ext cx="1381552" cy="10412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 descr="A picture containing jigsaw puzzle&#10;&#10;Description automatically generated">
              <a:extLst>
                <a:ext uri="{FF2B5EF4-FFF2-40B4-BE49-F238E27FC236}">
                  <a16:creationId xmlns:a16="http://schemas.microsoft.com/office/drawing/2014/main" id="{160E553A-052A-C863-B3F1-FA67B0AC7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976" t="-913" r="5017" b="913"/>
            <a:stretch/>
          </p:blipFill>
          <p:spPr>
            <a:xfrm rot="358837">
              <a:off x="2139499" y="4353956"/>
              <a:ext cx="1352922" cy="10072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 descr="A group of umbrellas are from the ceiling&#10;&#10;Description automatically generated with medium confidence">
              <a:extLst>
                <a:ext uri="{FF2B5EF4-FFF2-40B4-BE49-F238E27FC236}">
                  <a16:creationId xmlns:a16="http://schemas.microsoft.com/office/drawing/2014/main" id="{9C111565-94C8-4C2D-85BC-7696F1662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6968">
              <a:off x="2171720" y="5585591"/>
              <a:ext cx="1354183" cy="9479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FF2EFD-B213-858B-46FD-2F888A6598B1}"/>
                </a:ext>
              </a:extLst>
            </p:cNvPr>
            <p:cNvSpPr txBox="1"/>
            <p:nvPr/>
          </p:nvSpPr>
          <p:spPr>
            <a:xfrm>
              <a:off x="3288529" y="2131652"/>
              <a:ext cx="7512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Inter Thin" panose="020B0604020202020204" charset="0"/>
                  <a:ea typeface="Inter Thin" panose="020B0604020202020204" charset="0"/>
                </a:rPr>
                <a:t>Residents </a:t>
              </a:r>
              <a:r>
                <a:rPr lang="en-US" sz="1400" dirty="0">
                  <a:latin typeface="Inter Thin" panose="020B0604020202020204" charset="0"/>
                  <a:ea typeface="Inter Thin" panose="020B0604020202020204" charset="0"/>
                </a:rPr>
                <a:t>- A better understanding of their needs, more sensitive and beneficial assistance, can reduce the use of antipsychotics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6E3C9D-292C-FBA1-78CB-CBC0B578ACCC}"/>
                </a:ext>
              </a:extLst>
            </p:cNvPr>
            <p:cNvSpPr txBox="1"/>
            <p:nvPr/>
          </p:nvSpPr>
          <p:spPr>
            <a:xfrm>
              <a:off x="3577831" y="3432805"/>
              <a:ext cx="7223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Inter Thin" panose="020B0604020202020204" charset="0"/>
                  <a:ea typeface="Inter Thin" panose="020B0604020202020204" charset="0"/>
                </a:rPr>
                <a:t>Staff</a:t>
              </a:r>
              <a:r>
                <a:rPr lang="en-US" sz="1400" dirty="0">
                  <a:latin typeface="Inter Thin" panose="020B0604020202020204" charset="0"/>
                  <a:ea typeface="Inter Thin" panose="020B0604020202020204" charset="0"/>
                </a:rPr>
                <a:t> - Empowerment, better interactions with residents in their care, less burnout, retention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98FD60-0462-3778-D7C2-0DB2A877ED82}"/>
                </a:ext>
              </a:extLst>
            </p:cNvPr>
            <p:cNvSpPr txBox="1"/>
            <p:nvPr/>
          </p:nvSpPr>
          <p:spPr>
            <a:xfrm>
              <a:off x="3787671" y="4654496"/>
              <a:ext cx="7512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Inter Thin" panose="020B0604020202020204" charset="0"/>
                  <a:ea typeface="Inter Thin" panose="020B0604020202020204" charset="0"/>
                </a:rPr>
                <a:t>Compliance </a:t>
              </a:r>
              <a:r>
                <a:rPr lang="en-US" sz="1400" dirty="0">
                  <a:latin typeface="Inter Thin" panose="020B0604020202020204" charset="0"/>
                  <a:ea typeface="Inter Thin" panose="020B0604020202020204" charset="0"/>
                </a:rPr>
                <a:t>- Quality of life-related regulations, improved survey results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8BDEB8-C842-897E-FE64-C01F92D1A1C8}"/>
                </a:ext>
              </a:extLst>
            </p:cNvPr>
            <p:cNvSpPr txBox="1"/>
            <p:nvPr/>
          </p:nvSpPr>
          <p:spPr>
            <a:xfrm>
              <a:off x="3787672" y="5618234"/>
              <a:ext cx="6527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Inter Thin" panose="020B0604020202020204" charset="0"/>
                  <a:ea typeface="Inter Thin" panose="020B0604020202020204" charset="0"/>
                </a:rPr>
                <a:t>Differentiation </a:t>
              </a:r>
              <a:r>
                <a:rPr lang="en-US" sz="1400" dirty="0">
                  <a:latin typeface="Inter Thin" panose="020B0604020202020204" charset="0"/>
                  <a:ea typeface="Inter Thin" panose="020B0604020202020204" charset="0"/>
                </a:rPr>
                <a:t>–better connections for residents and staff, championing the value of training and staff education, supporting your staff’s development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867800-4825-B505-6FAD-0205C54E6A5C}"/>
              </a:ext>
            </a:extLst>
          </p:cNvPr>
          <p:cNvSpPr txBox="1"/>
          <p:nvPr/>
        </p:nvSpPr>
        <p:spPr>
          <a:xfrm>
            <a:off x="705549" y="945054"/>
            <a:ext cx="209643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Why join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the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@</a:t>
            </a:r>
            <a:r>
              <a:rPr lang="en-US" sz="32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  Heart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Inter Thin" panose="020B0604020202020204" charset="0"/>
                <a:ea typeface="Inter Thin" panose="020B0604020202020204" charset="0"/>
              </a:rPr>
              <a:t>Project? </a:t>
            </a: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FC5DED26-374E-23F5-9F95-2A042523ADCA}"/>
              </a:ext>
            </a:extLst>
          </p:cNvPr>
          <p:cNvGrpSpPr/>
          <p:nvPr/>
        </p:nvGrpSpPr>
        <p:grpSpPr>
          <a:xfrm>
            <a:off x="705549" y="2219122"/>
            <a:ext cx="657309" cy="694085"/>
            <a:chOff x="0" y="0"/>
            <a:chExt cx="1670789" cy="1761599"/>
          </a:xfrm>
        </p:grpSpPr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5D91A7B5-EE6D-ACC6-6813-FD5322FFC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503" y="0"/>
              <a:ext cx="1638287" cy="1761599"/>
            </a:xfrm>
            <a:prstGeom prst="rect">
              <a:avLst/>
            </a:prstGeom>
          </p:spPr>
        </p:pic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id="{12042207-483E-2E1B-75CC-79BFE92C9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38287" cy="1761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52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453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CIDFont+F1</vt:lpstr>
      <vt:lpstr>Dream Avenue 1</vt:lpstr>
      <vt:lpstr>Footlight MT Light</vt:lpstr>
      <vt:lpstr>Inter</vt:lpstr>
      <vt:lpstr>Inter Thin</vt:lpstr>
      <vt:lpstr>Josefin Sans Thin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Kerlin</dc:creator>
  <cp:lastModifiedBy>Kristen Hintz</cp:lastModifiedBy>
  <cp:revision>3</cp:revision>
  <dcterms:created xsi:type="dcterms:W3CDTF">2023-04-12T15:20:52Z</dcterms:created>
  <dcterms:modified xsi:type="dcterms:W3CDTF">2024-01-31T22:17:17Z</dcterms:modified>
</cp:coreProperties>
</file>